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6" r:id="rId19"/>
    <p:sldId id="277" r:id="rId20"/>
    <p:sldId id="278" r:id="rId21"/>
    <p:sldId id="280" r:id="rId22"/>
    <p:sldId id="281" r:id="rId23"/>
    <p:sldId id="282" r:id="rId24"/>
    <p:sldId id="283" r:id="rId25"/>
    <p:sldId id="28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BC55-5864-427B-84CF-6441AA82B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745" y="1205037"/>
            <a:ext cx="7744993" cy="2541336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2BDB-18E0-4991-A6F2-7AD54201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745" y="3949332"/>
            <a:ext cx="7744993" cy="2006735"/>
          </a:xfrm>
        </p:spPr>
        <p:txBody>
          <a:bodyPr>
            <a:normAutofit/>
          </a:bodyPr>
          <a:lstStyle>
            <a:lvl1pPr marL="0" indent="0" algn="l">
              <a:buNone/>
              <a:defRPr sz="20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0ABC6-907E-47DE-8E40-61F2DD1B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B158-6097-43A1-90B6-406F93670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E077-FF20-4DD9-92B5-EE1C4D61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93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071ABCB-C306-49F0-8D5D-0B890583C1CE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A67F94-2250-4B3A-8424-1BC0A0BCB3FF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B942D8-95BE-4CFD-BFCC-26209EC192CE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DF6499A-D398-4CBC-AA22-4277539430FC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91493C-6480-4A3F-8836-1727CBA3C849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6BFEE-D3D9-4B18-BA88-49F7C7D2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6" y="959587"/>
            <a:ext cx="9076329" cy="10642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A5BD3-1A63-4F94-ADFA-5CA2A414D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148186" y="2248257"/>
            <a:ext cx="9076329" cy="365015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1888E-6FA1-446E-A77C-7D26923F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3313F-58CA-4397-A3B4-71B068D1E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6AB3-89E2-4B6A-A5F3-3FB781C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BC2869-B8E0-44C7-801E-BA0C2C1B5E82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7CEB8F-94FA-4A87-AA80-066173AA5C5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F9817E-A26F-4D7B-82A1-FA647EE4C86F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E734839-B51C-4112-A4D8-DDFCB7F84A6F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DFF651-C17F-4B2C-A962-32FA4958BCFA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B263D-CDF8-431B-A5D1-96876491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31030" y="866253"/>
            <a:ext cx="2222769" cy="531071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B9BE-E660-4F3A-ABA1-86667DC13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6253"/>
            <a:ext cx="8164286" cy="531071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82700-F509-4302-AE0E-6CC56401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BD63-5B0C-4FB3-8434-8EA1A84F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3E9EB-019B-4F03-8147-D6CBA6B1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77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1C13-CF9D-4E82-A5B4-91008DCD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FD2-89E8-4415-ADF7-22F4A4C2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CBBFF-8889-497F-B4CA-A031E8DD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8DAF-985B-4BB4-ADA9-02EA979F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10DBC-42B5-46AB-B36A-B39128E6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15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B6E7-01C8-4375-B7C7-596CD119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83229"/>
            <a:ext cx="8214179" cy="33031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1675-8F3E-47CC-9573-D853C506D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95900"/>
            <a:ext cx="8214179" cy="7937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9F49-690E-49EC-BD41-75A18C9E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C9E70-1401-468E-97DE-4255CA222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E14C-9127-4582-A006-2AEA93AF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6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4DF9-FA60-4E7B-BDE8-C0F9AFE6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1133-890E-4E96-AEDD-0F921E26F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6745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763B4-4987-4303-9640-54B67DD75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74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4AAD8-D444-410E-98EC-4707690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F01E-6867-4604-8B58-F65BCC82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43D87-0EC8-43C7-9D1B-46DB5212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36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05AE-70FD-4CEE-BDFB-D5C0A3D35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5" y="960120"/>
            <a:ext cx="9196928" cy="106070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91E2-4532-4D16-827E-4DB0688F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153" y="2062842"/>
            <a:ext cx="4445899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B53BE-9EDA-4D07-A042-0D101FAB9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745" y="2882837"/>
            <a:ext cx="4446642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FDFC1-7510-4F8E-A831-ABA33D977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5280" y="2062842"/>
            <a:ext cx="4467794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A42F0-9A48-4946-8BA8-394CBF01A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868" y="2882837"/>
            <a:ext cx="4468541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C563-D319-494F-AA63-0BDF1D25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2F4FE-433A-42F6-8A73-AD843352B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75352-FC7F-4BA8-940F-2F920C28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23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3FB5-4B13-4412-9F42-62450D6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7ECA-0E5D-4DD2-B664-DF351875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2406B-A925-466A-AF79-D0A4E0EA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1B050-D381-4E1A-88DD-361F0EE9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044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BF592-6A15-4999-ACFA-A535A113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9EFC1-AD45-4610-8FC6-2058F55E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DF506-CFF9-4BD2-8D76-33779277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70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7674-EAFF-4CAE-A685-8AEA617D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94014"/>
            <a:ext cx="3932237" cy="143691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A185-E15D-46FD-A4FB-709A8B5D0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4014"/>
            <a:ext cx="6172200" cy="47670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086F7-5F48-40D6-B4E3-1347EA21B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2"/>
            <a:ext cx="3932237" cy="32509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4FC41-0A32-438D-9A47-F932AB49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0F85D-CB6B-48E8-B56F-81472CE9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120E-E239-4B93-AC67-210D23B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306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F02C-5A08-45D4-AFE1-8EF0E6DE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65120"/>
            <a:ext cx="3932237" cy="146580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EF863-20E6-4CF9-A179-0A2A52E5F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FB1A-5B7E-45DA-9713-0CD8E3121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4"/>
            <a:ext cx="3932237" cy="32509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D67F-901E-4423-A48F-41F00ECA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4982-0749-4F34-A4DB-DDC12BD4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38447-AEAF-40D9-B3D3-94404C14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63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</a:extLst>
          </p:cNvPr>
          <p:cNvGrpSpPr/>
          <p:nvPr/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1B74D-DF90-4993-88AE-4D05C91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959587"/>
            <a:ext cx="9076329" cy="1064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B3DE9-A495-4E75-819D-E0B2E550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744" y="2248257"/>
            <a:ext cx="9076329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30AC-DB07-423B-A52A-0065639AF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66975" y="6356350"/>
            <a:ext cx="2960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8/16/2022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AFC9-FA18-4C55-8C92-B17603CAE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6745" y="501128"/>
            <a:ext cx="33113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A493-61FB-4764-90B6-8CC218A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9498" y="6356350"/>
            <a:ext cx="515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270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150000"/>
        <a:buFont typeface="Goudy Old Style" panose="02020502050305020303" pitchFamily="18" charset="0"/>
        <a:buChar char="∙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tags/tag_source.asp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tags/tag_tfoot.asp" TargetMode="External"/><Relationship Id="rId3" Type="http://schemas.openxmlformats.org/officeDocument/2006/relationships/hyperlink" Target="https://www.w3schools.com/tags/tag_th.asp" TargetMode="External"/><Relationship Id="rId7" Type="http://schemas.openxmlformats.org/officeDocument/2006/relationships/hyperlink" Target="https://www.w3schools.com/tags/tag_thead.asp" TargetMode="External"/><Relationship Id="rId2" Type="http://schemas.openxmlformats.org/officeDocument/2006/relationships/hyperlink" Target="https://www.w3schools.com/tags/tag_tr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tags/tag_colgroup.asp" TargetMode="External"/><Relationship Id="rId5" Type="http://schemas.openxmlformats.org/officeDocument/2006/relationships/hyperlink" Target="https://www.w3schools.com/tags/tag_caption.asp" TargetMode="External"/><Relationship Id="rId4" Type="http://schemas.openxmlformats.org/officeDocument/2006/relationships/hyperlink" Target="https://www.w3schools.com/tags/tag_td.asp" TargetMode="External"/><Relationship Id="rId9" Type="http://schemas.openxmlformats.org/officeDocument/2006/relationships/hyperlink" Target="https://www.w3schools.com/tags/tag_tbody.asp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tags/tag_img.asp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56439-F4E3-D54F-9416-42ABDCE1D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group of jellyfish&#10;&#10;Description automatically generated with low confidence">
            <a:extLst>
              <a:ext uri="{FF2B5EF4-FFF2-40B4-BE49-F238E27FC236}">
                <a16:creationId xmlns:a16="http://schemas.microsoft.com/office/drawing/2014/main" id="{8BDB1E1E-8AC5-EB20-9C7C-ED4C38E93C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364144C-8BB1-450F-812B-D7D09A795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53485"/>
            <a:ext cx="12192000" cy="4604516"/>
          </a:xfrm>
          <a:prstGeom prst="rect">
            <a:avLst/>
          </a:prstGeom>
          <a:gradFill>
            <a:gsLst>
              <a:gs pos="7000">
                <a:srgbClr val="000000">
                  <a:alpha val="0"/>
                </a:srgbClr>
              </a:gs>
              <a:gs pos="56000">
                <a:srgbClr val="000000">
                  <a:alpha val="56000"/>
                </a:srgbClr>
              </a:gs>
              <a:gs pos="100000">
                <a:srgbClr val="000000">
                  <a:alpha val="63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009691-4B79-8A99-7E16-A526DA2B2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1755" y="2253484"/>
            <a:ext cx="7983941" cy="2571001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  <a:latin typeface="Bodoni MT Black" panose="02070A03080606020203" pitchFamily="18" charset="0"/>
              </a:rPr>
              <a:t>TAGS</a:t>
            </a:r>
            <a:endParaRPr lang="en-IN" sz="5400" dirty="0">
              <a:solidFill>
                <a:srgbClr val="FFFFFF"/>
              </a:solidFill>
              <a:latin typeface="Bodoni MT Black" panose="02070A030806060202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2B563-6524-DB17-C395-6795DE3541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0119" y="5015553"/>
            <a:ext cx="7533565" cy="88994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21phye013</a:t>
            </a:r>
          </a:p>
          <a:p>
            <a:pPr algn="ctr"/>
            <a:endParaRPr lang="en-I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27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A6E82-AE9C-BCAE-F57B-19802D18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masis MT Pro Black" panose="02040A04050005020304" pitchFamily="18" charset="0"/>
              </a:rPr>
              <a:t>&lt;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  <a:latin typeface="Amasis MT Pro Black" panose="02040A04050005020304" pitchFamily="18" charset="0"/>
              </a:rPr>
              <a:t>img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masis MT Pro Black" panose="02040A04050005020304" pitchFamily="18" charset="0"/>
              </a:rPr>
              <a:t>&gt; tag</a:t>
            </a:r>
            <a:endParaRPr lang="en-IN" dirty="0">
              <a:solidFill>
                <a:schemeClr val="accent3">
                  <a:lumMod val="7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2C0F586-6085-4CF5-C844-A814E6A24AD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2734508"/>
            <a:ext cx="1126372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img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&gt; tag is used to embed an image in an HTML page.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Images are not technically inserted into a web page; images are linked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to web pages. The 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img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&gt; tag creates a holding space for the referenced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image.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 err="1">
                <a:solidFill>
                  <a:srgbClr val="A52A2A"/>
                </a:solidFill>
                <a:effectLst/>
              </a:rPr>
              <a:t>img</a:t>
            </a:r>
            <a:r>
              <a:rPr lang="en-US" sz="2400" dirty="0">
                <a:solidFill>
                  <a:srgbClr val="FF0000"/>
                </a:solidFill>
                <a:effectLst/>
              </a:rPr>
              <a:t> </a:t>
            </a:r>
            <a:r>
              <a:rPr lang="en-US" sz="2400" dirty="0" err="1">
                <a:solidFill>
                  <a:srgbClr val="FF0000"/>
                </a:solidFill>
                <a:effectLst/>
              </a:rPr>
              <a:t>src</a:t>
            </a:r>
            <a:r>
              <a:rPr lang="en-US" sz="2400" dirty="0">
                <a:solidFill>
                  <a:srgbClr val="0000CD"/>
                </a:solidFill>
                <a:effectLst/>
              </a:rPr>
              <a:t>="img_girl.jpg"</a:t>
            </a:r>
            <a:r>
              <a:rPr lang="en-US" sz="2400" dirty="0">
                <a:solidFill>
                  <a:srgbClr val="FF0000"/>
                </a:solidFill>
                <a:effectLst/>
              </a:rPr>
              <a:t> alt</a:t>
            </a:r>
            <a:r>
              <a:rPr lang="en-US" sz="2400" dirty="0">
                <a:solidFill>
                  <a:srgbClr val="0000CD"/>
                </a:solidFill>
                <a:effectLst/>
              </a:rPr>
              <a:t>="Girl in a jacket"</a:t>
            </a:r>
            <a:r>
              <a:rPr lang="en-US" sz="2400" dirty="0">
                <a:solidFill>
                  <a:srgbClr val="FF0000"/>
                </a:solidFill>
                <a:effectLst/>
              </a:rPr>
              <a:t> width</a:t>
            </a:r>
            <a:r>
              <a:rPr lang="en-US" sz="2400" dirty="0">
                <a:solidFill>
                  <a:srgbClr val="0000CD"/>
                </a:solidFill>
                <a:effectLst/>
              </a:rPr>
              <a:t>="500"</a:t>
            </a:r>
            <a:r>
              <a:rPr lang="en-US" sz="2400" dirty="0">
                <a:solidFill>
                  <a:srgbClr val="FF0000"/>
                </a:solidFill>
                <a:effectLst/>
              </a:rPr>
              <a:t> height</a:t>
            </a:r>
            <a:r>
              <a:rPr lang="en-US" sz="2400" dirty="0">
                <a:solidFill>
                  <a:srgbClr val="0000CD"/>
                </a:solidFill>
                <a:effectLst/>
              </a:rPr>
              <a:t>="600"&gt;</a:t>
            </a:r>
            <a:r>
              <a:rPr lang="en-US" sz="2400" dirty="0"/>
              <a:t>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920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92D16-047E-625C-7E9B-A19101B9F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masis MT Pro Black" panose="02040A04050005020304" pitchFamily="18" charset="0"/>
              </a:rPr>
              <a:t>&lt;sub&gt; tag</a:t>
            </a:r>
            <a:endParaRPr lang="en-IN" dirty="0">
              <a:solidFill>
                <a:schemeClr val="accent4">
                  <a:lumMod val="7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EF0E853-7B8F-F1E0-0E84-7E23C6BE589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2888395"/>
            <a:ext cx="10714536" cy="2369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&lt;sub&gt; tag defines subscript text. Subscript text appears half a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character below the normal line, and is sometimes rendered in a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smaller font. Subscript text can be used for chemical formulas, like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H</a:t>
            </a:r>
            <a:r>
              <a:rPr kumimoji="0" lang="en-US" altLang="en-US" sz="2400" b="0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2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O 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800" dirty="0">
                <a:solidFill>
                  <a:srgbClr val="A52A2A"/>
                </a:solidFill>
                <a:effectLst/>
              </a:rPr>
              <a:t>p</a:t>
            </a:r>
            <a:r>
              <a:rPr lang="en-US" sz="28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800" dirty="0"/>
              <a:t>This text contains </a:t>
            </a:r>
            <a:r>
              <a:rPr lang="en-US" sz="28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800" dirty="0">
                <a:solidFill>
                  <a:srgbClr val="A52A2A"/>
                </a:solidFill>
                <a:effectLst/>
              </a:rPr>
              <a:t>sub</a:t>
            </a:r>
            <a:r>
              <a:rPr lang="en-US" sz="28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800" dirty="0"/>
              <a:t>subscript</a:t>
            </a:r>
            <a:r>
              <a:rPr lang="en-US" sz="28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800" dirty="0">
                <a:solidFill>
                  <a:srgbClr val="A52A2A"/>
                </a:solidFill>
                <a:effectLst/>
              </a:rPr>
              <a:t>/sub</a:t>
            </a:r>
            <a:r>
              <a:rPr lang="en-US" sz="28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800" dirty="0"/>
              <a:t> text.</a:t>
            </a:r>
            <a:r>
              <a:rPr lang="en-US" sz="28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800" dirty="0">
                <a:solidFill>
                  <a:srgbClr val="A52A2A"/>
                </a:solidFill>
                <a:effectLst/>
              </a:rPr>
              <a:t>/p</a:t>
            </a:r>
            <a:r>
              <a:rPr lang="en-US" sz="2800" dirty="0">
                <a:solidFill>
                  <a:srgbClr val="0000CD"/>
                </a:solidFill>
                <a:effectLst/>
              </a:rPr>
              <a:t>&gt;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2298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B6804-F952-AEE3-3C4A-0C8F0E33F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masis MT Pro Black" panose="02040A04050005020304" pitchFamily="18" charset="0"/>
              </a:rPr>
              <a:t>&lt;sup tag&gt;</a:t>
            </a:r>
            <a:endParaRPr lang="en-IN" dirty="0">
              <a:solidFill>
                <a:schemeClr val="accent4">
                  <a:lumMod val="7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4A9F08-2D0E-BA80-8318-E2CDFE9AA8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2426730"/>
            <a:ext cx="10990894" cy="3293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he &lt;sup&gt; tag defines superscript text. Superscript text appears half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a character above the normal line, and is sometimes rendered in a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smaller font. Superscript text can be used for footnotes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IN" sz="2800" dirty="0">
                <a:solidFill>
                  <a:srgbClr val="A52A2A"/>
                </a:solidFill>
                <a:effectLst/>
              </a:rPr>
              <a:t>sup </a:t>
            </a:r>
            <a:r>
              <a:rPr lang="en-IN" sz="2800" dirty="0">
                <a:solidFill>
                  <a:srgbClr val="000000"/>
                </a:solidFill>
                <a:effectLst/>
              </a:rPr>
              <a:t>{</a:t>
            </a:r>
            <a:r>
              <a:rPr lang="en-IN" sz="2800" dirty="0">
                <a:solidFill>
                  <a:srgbClr val="FF0000"/>
                </a:solidFill>
                <a:effectLst/>
              </a:rPr>
              <a:t> </a:t>
            </a:r>
            <a:br>
              <a:rPr lang="en-IN" sz="2800" dirty="0">
                <a:solidFill>
                  <a:srgbClr val="FF0000"/>
                </a:solidFill>
                <a:effectLst/>
              </a:rPr>
            </a:br>
            <a:r>
              <a:rPr lang="en-IN" sz="2800" dirty="0">
                <a:solidFill>
                  <a:srgbClr val="FF0000"/>
                </a:solidFill>
                <a:effectLst/>
              </a:rPr>
              <a:t>  vertical-align</a:t>
            </a:r>
            <a:r>
              <a:rPr lang="en-IN" sz="2800" dirty="0">
                <a:solidFill>
                  <a:srgbClr val="000000"/>
                </a:solidFill>
                <a:effectLst/>
              </a:rPr>
              <a:t>:</a:t>
            </a:r>
            <a:r>
              <a:rPr lang="en-IN" sz="2800" dirty="0">
                <a:solidFill>
                  <a:srgbClr val="0000CD"/>
                </a:solidFill>
                <a:effectLst/>
              </a:rPr>
              <a:t> super</a:t>
            </a:r>
            <a:r>
              <a:rPr lang="en-IN" sz="2800" dirty="0">
                <a:solidFill>
                  <a:srgbClr val="000000"/>
                </a:solidFill>
                <a:effectLst/>
              </a:rPr>
              <a:t>;</a:t>
            </a:r>
            <a:br>
              <a:rPr lang="en-IN" sz="2800" dirty="0">
                <a:solidFill>
                  <a:srgbClr val="FF0000"/>
                </a:solidFill>
                <a:effectLst/>
              </a:rPr>
            </a:br>
            <a:r>
              <a:rPr lang="en-IN" sz="2800" dirty="0">
                <a:solidFill>
                  <a:srgbClr val="FF0000"/>
                </a:solidFill>
                <a:effectLst/>
              </a:rPr>
              <a:t>  font-size</a:t>
            </a:r>
            <a:r>
              <a:rPr lang="en-IN" sz="2800" dirty="0">
                <a:solidFill>
                  <a:srgbClr val="000000"/>
                </a:solidFill>
                <a:effectLst/>
              </a:rPr>
              <a:t>:</a:t>
            </a:r>
            <a:r>
              <a:rPr lang="en-IN" sz="2800" dirty="0">
                <a:solidFill>
                  <a:srgbClr val="0000CD"/>
                </a:solidFill>
                <a:effectLst/>
              </a:rPr>
              <a:t> smaller</a:t>
            </a:r>
            <a:r>
              <a:rPr lang="en-IN" sz="2800" dirty="0">
                <a:solidFill>
                  <a:srgbClr val="000000"/>
                </a:solidFill>
                <a:effectLst/>
              </a:rPr>
              <a:t>;</a:t>
            </a:r>
            <a:br>
              <a:rPr lang="en-IN" sz="2800" dirty="0">
                <a:solidFill>
                  <a:srgbClr val="FF0000"/>
                </a:solidFill>
                <a:effectLst/>
              </a:rPr>
            </a:br>
            <a:r>
              <a:rPr lang="en-IN" sz="2800" dirty="0">
                <a:solidFill>
                  <a:srgbClr val="000000"/>
                </a:solidFill>
                <a:effectLst/>
              </a:rPr>
              <a:t>}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961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B91EA-F604-70F8-7B8A-4156B1053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masis MT Pro Black" panose="02040A04050005020304" pitchFamily="18" charset="0"/>
              </a:rPr>
              <a:t>&lt;title&gt;&lt;/title&gt; tag</a:t>
            </a:r>
            <a:endParaRPr lang="en-IN" dirty="0">
              <a:solidFill>
                <a:schemeClr val="accent4">
                  <a:lumMod val="7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68AF31E-9232-E114-0BF1-F3CAF3AD57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3142311"/>
            <a:ext cx="11264109" cy="186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&lt;title&gt; tag defines the title of the document. The title must be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text-only, and it is shown in the browser's title bar or in the page's tab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masis MT Pro Black" panose="02040A04050005020304" pitchFamily="18" charset="0"/>
              </a:rPr>
              <a:t>Example: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title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HTML Elements Reference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/title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5753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A060-DAE9-BDE2-888E-F7C868EA1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</a:t>
            </a:r>
            <a:r>
              <a:rPr lang="en-US" altLang="en-US" sz="4000" dirty="0">
                <a:solidFill>
                  <a:schemeClr val="accent4">
                    <a:lumMod val="75000"/>
                  </a:schemeClr>
                </a:solidFill>
                <a:latin typeface="Amasis MT Pro Black" panose="02040A04050005020304" pitchFamily="18" charset="0"/>
              </a:rPr>
              <a:t>&gt;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script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6FD40F4-42C4-B4B5-9F13-D60A33CEC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3473170"/>
            <a:ext cx="1116876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&gt;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script tag is used to embed a client-side script (JavaScript).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&lt;script&gt; element either contains scripting statements, or it points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to an external script file through the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src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attribute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376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F4786-2B81-30C0-A32B-B01FB8737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&lt;video&gt;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F649BC1-F840-F7AA-15F1-9D2EA7BE4D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2549841"/>
            <a:ext cx="11322651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&lt;video&gt; tag is used to embed video content in a document, such 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a movie clip or other video streams.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&lt;video&gt; tag contains one or more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  <a:hlinkClick r:id="rId2"/>
              </a:rPr>
              <a:t>&lt;source&gt;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tags with different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video sources. The browser will choose the first source it supports.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text between the &lt;video&gt; and &lt;/video&gt; tags will only be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displayed in browsers that do not support the &lt;video&gt; element.</a:t>
            </a:r>
          </a:p>
        </p:txBody>
      </p:sp>
    </p:spTree>
    <p:extLst>
      <p:ext uri="{BB962C8B-B14F-4D97-AF65-F5344CB8AC3E}">
        <p14:creationId xmlns:p14="http://schemas.microsoft.com/office/powerpoint/2010/main" val="2179079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7736-E61A-E02B-7161-336065F46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4000" dirty="0">
                <a:solidFill>
                  <a:schemeClr val="accent4">
                    <a:lumMod val="75000"/>
                  </a:schemeClr>
                </a:solidFill>
                <a:latin typeface="Amasis MT Pro Black" panose="02040A04050005020304" pitchFamily="18" charset="0"/>
              </a:rPr>
              <a:t>&lt;table&gt;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2C4E2-F4BA-7E9F-30CC-D5D9128CA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The &lt;table&gt; tag defines an HTML table.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altLang="en-US" sz="2400" dirty="0">
              <a:solidFill>
                <a:schemeClr val="tx1"/>
              </a:solidFill>
              <a:latin typeface="Amasis MT Pro Black" panose="02040A040500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An HTML table consists of one &lt;table&gt; element and one or more 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2"/>
              </a:rPr>
              <a:t>&lt;tr&gt;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, 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3"/>
              </a:rPr>
              <a:t>&lt;</a:t>
            </a:r>
            <a:r>
              <a:rPr lang="en-US" altLang="en-US" sz="2400" dirty="0" err="1">
                <a:solidFill>
                  <a:schemeClr val="tx1"/>
                </a:solidFill>
                <a:latin typeface="Amasis MT Pro Black" panose="02040A04050005020304" pitchFamily="18" charset="0"/>
                <a:hlinkClick r:id="rId3"/>
              </a:rPr>
              <a:t>th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3"/>
              </a:rPr>
              <a:t>&gt;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, and 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4"/>
              </a:rPr>
              <a:t>&lt;td&gt;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 elements.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altLang="en-US" sz="2400" dirty="0">
              <a:solidFill>
                <a:schemeClr val="tx1"/>
              </a:solidFill>
              <a:latin typeface="Amasis MT Pro Black" panose="02040A040500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The &lt;tr&gt; element defines a table row, the &lt;</a:t>
            </a:r>
            <a:r>
              <a:rPr lang="en-US" altLang="en-US" sz="2400" dirty="0" err="1">
                <a:solidFill>
                  <a:schemeClr val="tx1"/>
                </a:solidFill>
                <a:latin typeface="Amasis MT Pro Black" panose="02040A04050005020304" pitchFamily="18" charset="0"/>
              </a:rPr>
              <a:t>th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&gt; element defines a table header, and the &lt;td&gt; element defines a table cell.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altLang="en-US" sz="2400" dirty="0">
              <a:solidFill>
                <a:schemeClr val="tx1"/>
              </a:solidFill>
              <a:latin typeface="Amasis MT Pro Black" panose="02040A040500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An HTML table may also include 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5"/>
              </a:rPr>
              <a:t>&lt;caption&gt;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, 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6"/>
              </a:rPr>
              <a:t>&lt;</a:t>
            </a:r>
            <a:r>
              <a:rPr lang="en-US" altLang="en-US" sz="2400" dirty="0" err="1">
                <a:solidFill>
                  <a:schemeClr val="tx1"/>
                </a:solidFill>
                <a:latin typeface="Amasis MT Pro Black" panose="02040A04050005020304" pitchFamily="18" charset="0"/>
                <a:hlinkClick r:id="rId6"/>
              </a:rPr>
              <a:t>colgroup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6"/>
              </a:rPr>
              <a:t>&gt;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, 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7"/>
              </a:rPr>
              <a:t>&lt;</a:t>
            </a:r>
            <a:r>
              <a:rPr lang="en-US" altLang="en-US" sz="2400" dirty="0" err="1">
                <a:solidFill>
                  <a:schemeClr val="tx1"/>
                </a:solidFill>
                <a:latin typeface="Amasis MT Pro Black" panose="02040A04050005020304" pitchFamily="18" charset="0"/>
                <a:hlinkClick r:id="rId7"/>
              </a:rPr>
              <a:t>thead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7"/>
              </a:rPr>
              <a:t>&gt;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, 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8"/>
              </a:rPr>
              <a:t>&lt;</a:t>
            </a:r>
            <a:r>
              <a:rPr lang="en-US" altLang="en-US" sz="2400" dirty="0" err="1">
                <a:solidFill>
                  <a:schemeClr val="tx1"/>
                </a:solidFill>
                <a:latin typeface="Amasis MT Pro Black" panose="02040A04050005020304" pitchFamily="18" charset="0"/>
                <a:hlinkClick r:id="rId8"/>
              </a:rPr>
              <a:t>tfoot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8"/>
              </a:rPr>
              <a:t>&gt;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, and 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9"/>
              </a:rPr>
              <a:t>&lt;</a:t>
            </a:r>
            <a:r>
              <a:rPr lang="en-US" altLang="en-US" sz="2400" dirty="0" err="1">
                <a:solidFill>
                  <a:schemeClr val="tx1"/>
                </a:solidFill>
                <a:latin typeface="Amasis MT Pro Black" panose="02040A04050005020304" pitchFamily="18" charset="0"/>
                <a:hlinkClick r:id="rId9"/>
              </a:rPr>
              <a:t>tbody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  <a:hlinkClick r:id="rId9"/>
              </a:rPr>
              <a:t>&gt;</a:t>
            </a: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 elements</a:t>
            </a:r>
            <a:endParaRPr lang="en-IN" sz="2400" dirty="0">
              <a:latin typeface="Amasis MT Pro Black" panose="02040A040500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0BB22D0-2601-1532-FFE9-DD59783991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92695" y="227362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3F6EBE-3C56-488F-3BB2-677511CE6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192B0D0-94AC-D37D-E7D6-A05BF1FD4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96334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EDA78BA-C977-5739-5289-9DAA40954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6096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186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07F3A-AE20-6F3D-3583-E7620165B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&lt;strike&gt;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03B1424-6D55-A662-8D47-EE642BB57E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3596281"/>
            <a:ext cx="11334257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&lt;strike&gt; tag was used in HTML 4 to define strikethrough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text. </a:t>
            </a:r>
          </a:p>
        </p:txBody>
      </p:sp>
    </p:spTree>
    <p:extLst>
      <p:ext uri="{BB962C8B-B14F-4D97-AF65-F5344CB8AC3E}">
        <p14:creationId xmlns:p14="http://schemas.microsoft.com/office/powerpoint/2010/main" val="2110366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2B879-85C8-E17A-2BFB-0DECF94C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4000" dirty="0">
                <a:solidFill>
                  <a:schemeClr val="accent4">
                    <a:lumMod val="75000"/>
                  </a:schemeClr>
                </a:solidFill>
                <a:latin typeface="Amasis MT Pro Black" panose="02040A04050005020304" pitchFamily="18" charset="0"/>
              </a:rPr>
              <a:t>&lt;footer&gt;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6069D-F0A1-F652-00E6-3C3434C26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The &lt;footer&gt; tag defines a footer for a document or section.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A &lt;footer&gt; element typically contains: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authorship information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copyright information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contact information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sitemap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back to top links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related documents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Amasis MT Pro Black" panose="02040A04050005020304" pitchFamily="18" charset="0"/>
              </a:rPr>
              <a:t>You can have several &lt;footer&gt; elements in one </a:t>
            </a:r>
            <a:endParaRPr lang="en-IN" sz="2400" dirty="0">
              <a:latin typeface="Amasis MT Pro Black" panose="02040A04050005020304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C0A23C5-81A8-D01A-6068-9D6D80330D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845E3E2-D0E1-72C3-5D40-F8861634A5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50195"/>
            <a:ext cx="782587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document.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18C8F52-5E36-BFA1-BE06-2B2E58222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6096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836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FB664-E4B7-8AFD-3271-607F24C11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&lt;main&gt;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56DF935-54C7-0AF7-FEBC-0EE97E74107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3103839"/>
            <a:ext cx="1110387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&lt;main&gt; tag specifies the main content of a document.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content inside the &lt;main&gt; element should be unique to the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document. It should not contain any content that is repeated across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documents such as sidebars, navigation links, copyright information,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site logos, and search forms.</a:t>
            </a:r>
          </a:p>
        </p:txBody>
      </p:sp>
    </p:spTree>
    <p:extLst>
      <p:ext uri="{BB962C8B-B14F-4D97-AF65-F5344CB8AC3E}">
        <p14:creationId xmlns:p14="http://schemas.microsoft.com/office/powerpoint/2010/main" val="490898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5AB2D-9A9C-A55C-B54C-6C5AC94AC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masis MT Pro Black" panose="02040A04050005020304" pitchFamily="18" charset="0"/>
              </a:rPr>
              <a:t>&lt;html&gt;&lt;/html&gt; TAG</a:t>
            </a:r>
            <a:endParaRPr lang="en-IN" dirty="0">
              <a:solidFill>
                <a:schemeClr val="accent4">
                  <a:lumMod val="7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DEDAD07-38F9-79F0-9F4A-5ADB35E97C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1965065"/>
            <a:ext cx="8576387" cy="4216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&lt;html&gt; tag represents the root of an HTML document.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EXAMPLE: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html</a:t>
            </a:r>
            <a:r>
              <a:rPr lang="en-US" sz="2000" dirty="0">
                <a:solidFill>
                  <a:srgbClr val="FF0000"/>
                </a:solidFill>
                <a:effectLst/>
              </a:rPr>
              <a:t> lang</a:t>
            </a:r>
            <a:r>
              <a:rPr lang="en-US" sz="2000" dirty="0">
                <a:solidFill>
                  <a:srgbClr val="0000CD"/>
                </a:solidFill>
                <a:effectLst/>
              </a:rPr>
              <a:t>="</a:t>
            </a:r>
            <a:r>
              <a:rPr lang="en-US" sz="2000" dirty="0" err="1">
                <a:solidFill>
                  <a:srgbClr val="0000CD"/>
                </a:solidFill>
                <a:effectLst/>
              </a:rPr>
              <a:t>en</a:t>
            </a:r>
            <a:r>
              <a:rPr lang="en-US" sz="2000" dirty="0">
                <a:solidFill>
                  <a:srgbClr val="0000CD"/>
                </a:solidFill>
                <a:effectLst/>
              </a:rPr>
              <a:t>"&gt;</a:t>
            </a: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head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/>
              <a:t>  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title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000" dirty="0"/>
              <a:t>Title of the document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/title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/head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body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h1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000" dirty="0"/>
              <a:t>This is a heading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/h1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p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000" dirty="0"/>
              <a:t>This is a paragraph.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/p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/body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/html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81840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C96AC-55C1-3873-42B9-A022B7968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 &lt;input&gt;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7BE9598-5536-8045-8168-6ECF1DA581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2949951"/>
            <a:ext cx="11075148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&lt;input&gt; tag specifies an input field where the user can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enter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&lt;input&gt; element is the most important form element.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&lt;input&gt; element can be displayed in several ways,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depending on the type attribute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3700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CECF3-7AEE-A02F-C1DE-4B1DF92A9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&lt;picture&gt;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F2E2BFB-64DE-A4F3-5FD1-3B56B62D4C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2919173"/>
            <a:ext cx="1137971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&lt;picture&gt; tag gives web developers more flexibility in specifying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image resources.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most common use of the &lt;picture&gt; element will be for art direction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in responsive designs. Instead of having one image that is scaled up 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down based on the viewport width, multiple images can be designed 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more nicely fill the browser viewport.</a:t>
            </a:r>
          </a:p>
        </p:txBody>
      </p:sp>
    </p:spTree>
    <p:extLst>
      <p:ext uri="{BB962C8B-B14F-4D97-AF65-F5344CB8AC3E}">
        <p14:creationId xmlns:p14="http://schemas.microsoft.com/office/powerpoint/2010/main" val="2604969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926E1-C6F8-8893-41E2-118CBB992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abbr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EFB0DDA-3446-109C-CD0A-E720F83451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3250034"/>
            <a:ext cx="11116569" cy="1646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abbr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&gt; tag defines an abbreviation or an acronym, like "HTML",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"CSS", "Mr.", "Dr.", "ASAP", "ATM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".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The 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 err="1">
                <a:solidFill>
                  <a:srgbClr val="A52A2A"/>
                </a:solidFill>
                <a:effectLst/>
              </a:rPr>
              <a:t>abbr</a:t>
            </a:r>
            <a:r>
              <a:rPr lang="en-US" sz="2400" dirty="0">
                <a:solidFill>
                  <a:srgbClr val="FF0000"/>
                </a:solidFill>
                <a:effectLst/>
              </a:rPr>
              <a:t> title</a:t>
            </a:r>
            <a:r>
              <a:rPr lang="en-US" sz="2400" dirty="0">
                <a:solidFill>
                  <a:srgbClr val="0000CD"/>
                </a:solidFill>
                <a:effectLst/>
              </a:rPr>
              <a:t>="World Health Organization"&gt;</a:t>
            </a:r>
            <a:r>
              <a:rPr lang="en-US" sz="2400" dirty="0"/>
              <a:t>WHO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</a:t>
            </a:r>
            <a:r>
              <a:rPr lang="en-US" sz="2400" dirty="0" err="1">
                <a:solidFill>
                  <a:srgbClr val="A52A2A"/>
                </a:solidFill>
                <a:effectLst/>
              </a:rPr>
              <a:t>abbr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 was founded in 1948.</a:t>
            </a: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21375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F11F4-D6E3-DD76-B1D8-B71AFE17D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&lt;del&gt;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8439C91-0353-3B77-FDB4-911B2274175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3657836"/>
            <a:ext cx="1059719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&lt;del&gt; tag defines text that has been deleted from a document.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Browsers will usually strike a line through deleted text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6510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97B5-4ECD-71CA-4454-C350D4548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&lt;map&gt;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C9B3348-8770-1BBE-D86F-A4441CB1C92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3103839"/>
            <a:ext cx="1103250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&lt;map&gt; tag is used to define an image map. An image map is an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image with clickable areas.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required name attribute of the &lt;map&gt; element is associated with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the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  <a:hlinkClick r:id="rId2"/>
              </a:rPr>
              <a:t>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  <a:hlinkClick r:id="rId2"/>
              </a:rPr>
              <a:t>img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  <a:hlinkClick r:id="rId2"/>
              </a:rPr>
              <a:t>&gt;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's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usemap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attribute and creates a relationship between the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image and the map</a:t>
            </a:r>
          </a:p>
        </p:txBody>
      </p:sp>
    </p:spTree>
    <p:extLst>
      <p:ext uri="{BB962C8B-B14F-4D97-AF65-F5344CB8AC3E}">
        <p14:creationId xmlns:p14="http://schemas.microsoft.com/office/powerpoint/2010/main" val="2170126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EEFC3-5842-4DC3-8CBD-D13346F9D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2957" y="959587"/>
            <a:ext cx="7260116" cy="1064277"/>
          </a:xfrm>
        </p:spPr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&lt;meter&gt; tag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BBCC115-7613-3A83-2872-B181094073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3473170"/>
            <a:ext cx="1116215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&lt;meter&gt; tag defines a scalar measurement within a known range,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or a fractional value. This is also known as a gauge.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Examples: Disk usage, the relevance of a query result,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etc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358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BA891-93FC-03F8-39B9-23AB0998B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chemeClr val="accent3">
                    <a:lumMod val="75000"/>
                  </a:schemeClr>
                </a:solidFill>
                <a:latin typeface="Amasis MT Pro Black" panose="02040A04050005020304" pitchFamily="18" charset="0"/>
              </a:rPr>
              <a:t>&lt;a&gt;&lt;/a&gt; tag</a:t>
            </a:r>
            <a:endParaRPr lang="en-IN" sz="4400" dirty="0">
              <a:solidFill>
                <a:schemeClr val="accent3">
                  <a:lumMod val="7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B719237-8920-C74F-735D-D5286B15782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14344" y="3405663"/>
            <a:ext cx="10628872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&lt;a&gt; tag defines a hyperlink, which is used to link from one page to another.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The most important attribute of the &lt;a&gt; element is the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href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attribute, which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indicates the link's destination.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masis MT Pro Black" panose="02040A04050005020304" pitchFamily="18" charset="0"/>
              </a:rPr>
              <a:t>EXAMPLE: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IN" dirty="0">
                <a:solidFill>
                  <a:srgbClr val="0000CD"/>
                </a:solidFill>
                <a:effectLst/>
              </a:rPr>
              <a:t>&lt;</a:t>
            </a:r>
            <a:r>
              <a:rPr lang="en-IN" dirty="0">
                <a:solidFill>
                  <a:srgbClr val="A52A2A"/>
                </a:solidFill>
                <a:effectLst/>
              </a:rPr>
              <a:t>a</a:t>
            </a:r>
            <a:r>
              <a:rPr lang="en-IN" dirty="0">
                <a:solidFill>
                  <a:srgbClr val="FF0000"/>
                </a:solidFill>
                <a:effectLst/>
              </a:rPr>
              <a:t> </a:t>
            </a:r>
            <a:r>
              <a:rPr lang="en-IN" dirty="0" err="1">
                <a:solidFill>
                  <a:srgbClr val="FF0000"/>
                </a:solidFill>
                <a:effectLst/>
              </a:rPr>
              <a:t>href</a:t>
            </a:r>
            <a:r>
              <a:rPr lang="en-IN" dirty="0">
                <a:solidFill>
                  <a:srgbClr val="0000CD"/>
                </a:solidFill>
                <a:effectLst/>
              </a:rPr>
              <a:t>="mailto:someone@example.com"&gt;</a:t>
            </a:r>
            <a:r>
              <a:rPr lang="en-IN" dirty="0"/>
              <a:t>Send email</a:t>
            </a:r>
            <a:r>
              <a:rPr lang="en-IN" dirty="0">
                <a:solidFill>
                  <a:srgbClr val="0000CD"/>
                </a:solidFill>
                <a:effectLst/>
              </a:rPr>
              <a:t>&lt;</a:t>
            </a:r>
            <a:r>
              <a:rPr lang="en-IN" dirty="0">
                <a:solidFill>
                  <a:srgbClr val="A52A2A"/>
                </a:solidFill>
                <a:effectLst/>
              </a:rPr>
              <a:t>/a</a:t>
            </a:r>
            <a:r>
              <a:rPr lang="en-IN" dirty="0">
                <a:solidFill>
                  <a:srgbClr val="0000CD"/>
                </a:solidFill>
                <a:effectLst/>
              </a:rPr>
              <a:t>&gt;</a:t>
            </a:r>
            <a:r>
              <a:rPr lang="en-IN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masis MT Pro Black" panose="02040A04050005020304" pitchFamily="18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EDBB008D-B8AA-7D0D-CF9A-8CE1918E53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91439"/>
            <a:ext cx="25359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267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61DAA-9952-C6C4-BE05-E0B1C9873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251791"/>
            <a:ext cx="9076329" cy="97461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masis MT Pro Black" panose="02040A04050005020304" pitchFamily="18" charset="0"/>
              </a:rPr>
              <a:t>&lt;body&gt;&lt;/body&gt; tag</a:t>
            </a:r>
            <a:endParaRPr lang="en-IN" dirty="0">
              <a:solidFill>
                <a:schemeClr val="accent4">
                  <a:lumMod val="7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DDEFC41-EF18-A8FB-8B4B-F0770A8F4C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1226403"/>
            <a:ext cx="11019683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&lt;body&gt; element contains all the contents of an HTML document,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such as headings, paragraphs, images, hyperlinks, tables, lists, etc.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masis MT Pro Black" panose="02040A04050005020304" pitchFamily="18" charset="0"/>
              </a:rPr>
              <a:t>EXAMPLE: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html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head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/>
              <a:t>  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title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000" dirty="0"/>
              <a:t>Title of the document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/title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/head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body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/>
              <a:t>  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h1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000" dirty="0"/>
              <a:t>This is a heading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/h1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/>
              <a:t>  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p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000" dirty="0"/>
              <a:t>This is a paragraph.</a:t>
            </a: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/p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/body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000" dirty="0">
                <a:solidFill>
                  <a:srgbClr val="A52A2A"/>
                </a:solidFill>
                <a:effectLst/>
              </a:rPr>
              <a:t>/html</a:t>
            </a:r>
            <a:r>
              <a:rPr lang="en-US" sz="20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000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549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6719E-1DE1-1951-B02D-6964BE3BB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br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&gt; &lt;/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br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&gt; tag</a:t>
            </a:r>
            <a:endParaRPr lang="en-IN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B857768-8289-5541-1416-EB3930396D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2411342"/>
            <a:ext cx="10357900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br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&gt; tag inserts a single line break.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br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&gt; tag is useful for writing addresses or poems.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br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&gt; tag is an empty tag which means that it has no end tag.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r>
              <a:rPr lang="en-US" sz="1600" dirty="0">
                <a:solidFill>
                  <a:srgbClr val="0000CD"/>
                </a:solidFill>
                <a:effectLst/>
              </a:rPr>
              <a:t> 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p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To force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 err="1">
                <a:solidFill>
                  <a:srgbClr val="A52A2A"/>
                </a:solidFill>
                <a:effectLst/>
              </a:rPr>
              <a:t>br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 line breaks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 err="1">
                <a:solidFill>
                  <a:srgbClr val="A52A2A"/>
                </a:solidFill>
                <a:effectLst/>
              </a:rPr>
              <a:t>br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 in a text,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 err="1">
                <a:solidFill>
                  <a:srgbClr val="A52A2A"/>
                </a:solidFill>
                <a:effectLst/>
              </a:rPr>
              <a:t>br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 use the </a:t>
            </a:r>
            <a:r>
              <a:rPr lang="en-US" sz="2400" dirty="0" err="1"/>
              <a:t>br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 err="1">
                <a:solidFill>
                  <a:srgbClr val="A52A2A"/>
                </a:solidFill>
                <a:effectLst/>
              </a:rPr>
              <a:t>br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 element.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/p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857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0B150-29F2-F04A-4ED9-6F159D084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&lt;div&gt; &lt;/div&gt; tag</a:t>
            </a:r>
            <a:endParaRPr lang="en-IN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654AD2A-CDC6-AB80-4C60-673B5105B6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2780675"/>
            <a:ext cx="10701391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&lt;div&gt; tag defines a division or a section in an HTML document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dirty="0">
              <a:solidFill>
                <a:schemeClr val="tx1"/>
              </a:solidFill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masis MT Pro Black" panose="02040A04050005020304" pitchFamily="18" charset="0"/>
              </a:rPr>
              <a:t>Example: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IN" sz="2400" dirty="0">
                <a:solidFill>
                  <a:srgbClr val="A52A2A"/>
                </a:solidFill>
                <a:effectLst/>
              </a:rPr>
              <a:t>div </a:t>
            </a:r>
            <a:r>
              <a:rPr lang="en-IN" sz="2400" dirty="0">
                <a:solidFill>
                  <a:srgbClr val="000000"/>
                </a:solidFill>
                <a:effectLst/>
              </a:rPr>
              <a:t>{</a:t>
            </a:r>
            <a:br>
              <a:rPr lang="en-IN" sz="2400" dirty="0">
                <a:solidFill>
                  <a:srgbClr val="FF0000"/>
                </a:solidFill>
                <a:effectLst/>
              </a:rPr>
            </a:br>
            <a:r>
              <a:rPr lang="en-IN" sz="2400" dirty="0">
                <a:solidFill>
                  <a:srgbClr val="FF0000"/>
                </a:solidFill>
                <a:effectLst/>
              </a:rPr>
              <a:t>  display</a:t>
            </a:r>
            <a:r>
              <a:rPr lang="en-IN" sz="2400" dirty="0">
                <a:solidFill>
                  <a:srgbClr val="000000"/>
                </a:solidFill>
                <a:effectLst/>
              </a:rPr>
              <a:t>:</a:t>
            </a:r>
            <a:r>
              <a:rPr lang="en-IN" sz="2400" dirty="0">
                <a:solidFill>
                  <a:srgbClr val="0000CD"/>
                </a:solidFill>
                <a:effectLst/>
              </a:rPr>
              <a:t> block</a:t>
            </a:r>
            <a:r>
              <a:rPr lang="en-IN" sz="2400" dirty="0">
                <a:solidFill>
                  <a:srgbClr val="000000"/>
                </a:solidFill>
                <a:effectLst/>
              </a:rPr>
              <a:t>;</a:t>
            </a:r>
            <a:br>
              <a:rPr lang="en-IN" sz="2400" dirty="0">
                <a:solidFill>
                  <a:srgbClr val="FF0000"/>
                </a:solidFill>
                <a:effectLst/>
              </a:rPr>
            </a:br>
            <a:r>
              <a:rPr lang="en-IN" sz="2400" dirty="0">
                <a:solidFill>
                  <a:srgbClr val="000000"/>
                </a:solidFill>
                <a:effectLst/>
              </a:rPr>
              <a:t>}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045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7F7F2-3024-574A-9A62-463F24401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masis MT Pro Black" panose="02040A04050005020304" pitchFamily="18" charset="0"/>
              </a:rPr>
              <a:t>&lt;font&gt;&lt;/font&gt; tag</a:t>
            </a:r>
            <a:endParaRPr lang="en-IN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8941B91-0819-9766-936F-A5241D04CF3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2365175"/>
            <a:ext cx="9513887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&lt;font&gt; tag was used in HTML 4 to specify the font face,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font size, and color of text.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altLang="en-US" sz="2400" dirty="0">
              <a:solidFill>
                <a:srgbClr val="FF0000"/>
              </a:solidFill>
              <a:latin typeface="Amasis MT Pro Black" panose="02040A04050005020304" pitchFamily="18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p</a:t>
            </a:r>
            <a:r>
              <a:rPr lang="en-US" sz="2400" dirty="0">
                <a:solidFill>
                  <a:srgbClr val="FF0000"/>
                </a:solidFill>
                <a:effectLst/>
              </a:rPr>
              <a:t> style</a:t>
            </a:r>
            <a:r>
              <a:rPr lang="en-US" sz="2400" dirty="0">
                <a:solidFill>
                  <a:srgbClr val="0000CD"/>
                </a:solidFill>
                <a:effectLst/>
              </a:rPr>
              <a:t>="</a:t>
            </a:r>
            <a:r>
              <a:rPr lang="en-US" sz="2400" dirty="0" err="1">
                <a:solidFill>
                  <a:srgbClr val="0000CD"/>
                </a:solidFill>
                <a:effectLst/>
              </a:rPr>
              <a:t>font-family:verdana</a:t>
            </a:r>
            <a:r>
              <a:rPr lang="en-US" sz="2400" dirty="0">
                <a:solidFill>
                  <a:srgbClr val="0000CD"/>
                </a:solidFill>
                <a:effectLst/>
              </a:rPr>
              <a:t>"&gt;</a:t>
            </a:r>
            <a:r>
              <a:rPr lang="en-US" sz="2400" dirty="0"/>
              <a:t>This is a paragraph.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/p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400" dirty="0"/>
            </a:b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p</a:t>
            </a:r>
            <a:r>
              <a:rPr lang="en-US" sz="2400" dirty="0">
                <a:solidFill>
                  <a:srgbClr val="FF0000"/>
                </a:solidFill>
                <a:effectLst/>
              </a:rPr>
              <a:t> style</a:t>
            </a:r>
            <a:r>
              <a:rPr lang="en-US" sz="2400" dirty="0">
                <a:solidFill>
                  <a:srgbClr val="0000CD"/>
                </a:solidFill>
                <a:effectLst/>
              </a:rPr>
              <a:t>="</a:t>
            </a:r>
            <a:r>
              <a:rPr lang="en-US" sz="2400" dirty="0" err="1">
                <a:solidFill>
                  <a:srgbClr val="0000CD"/>
                </a:solidFill>
                <a:effectLst/>
              </a:rPr>
              <a:t>font-family:'Courier</a:t>
            </a:r>
            <a:r>
              <a:rPr lang="en-US" sz="2400" dirty="0">
                <a:solidFill>
                  <a:srgbClr val="0000CD"/>
                </a:solidFill>
                <a:effectLst/>
              </a:rPr>
              <a:t> New'"&gt;</a:t>
            </a:r>
            <a:r>
              <a:rPr lang="en-US" sz="2400" dirty="0"/>
              <a:t>This is another paragraph.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/p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dirty="0">
              <a:solidFill>
                <a:schemeClr val="tx1"/>
              </a:solidFill>
              <a:latin typeface="Amasis MT Pro Black" panose="02040A040500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09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458914EF-0521-ABA4-C9F8-D9ADAE3B0F5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1841956"/>
            <a:ext cx="10757625" cy="446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&lt;h1&gt; to &lt;h6&gt; tags are used to define HTML headings.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&lt;h1&gt; defines the most important heading. &lt;h6&gt; defines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 the least important heading.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h1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This is heading 1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/h1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400" dirty="0"/>
            </a:b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h2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This is heading 2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/h2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400" dirty="0"/>
            </a:b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h3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This is heading 3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/h3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400" dirty="0"/>
            </a:b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h4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This is heading 4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/h4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400" dirty="0"/>
            </a:b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h5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This is heading 5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/h5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br>
              <a:rPr lang="en-US" sz="2400" dirty="0"/>
            </a:b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h6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This is heading 6</a:t>
            </a:r>
            <a:r>
              <a:rPr lang="en-US" sz="2400" dirty="0">
                <a:solidFill>
                  <a:srgbClr val="0000CD"/>
                </a:solidFill>
                <a:effectLst/>
              </a:rPr>
              <a:t>&lt;</a:t>
            </a:r>
            <a:r>
              <a:rPr lang="en-US" sz="2400" dirty="0">
                <a:solidFill>
                  <a:srgbClr val="A52A2A"/>
                </a:solidFill>
                <a:effectLst/>
              </a:rPr>
              <a:t>/h6</a:t>
            </a:r>
            <a:r>
              <a:rPr lang="en-US" sz="2400" dirty="0">
                <a:solidFill>
                  <a:srgbClr val="0000CD"/>
                </a:solidFill>
                <a:effectLst/>
              </a:rPr>
              <a:t>&gt;</a:t>
            </a:r>
            <a:r>
              <a:rPr lang="en-US" sz="2400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masis MT Pro Black" panose="02040A04050005020304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C1EC16B-FA50-F6C8-A30A-67BA6A1E08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66743" y="1137782"/>
            <a:ext cx="9595239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spcAft>
                <a:spcPct val="0"/>
              </a:spcAft>
            </a:pPr>
            <a:r>
              <a:rPr lang="en-US" altLang="en-US" dirty="0">
                <a:solidFill>
                  <a:schemeClr val="accent3">
                    <a:lumMod val="75000"/>
                  </a:schemeClr>
                </a:solidFill>
                <a:latin typeface="Amasis MT Pro Black" panose="02040A04050005020304" pitchFamily="18" charset="0"/>
              </a:rPr>
              <a:t>&lt;h1&gt; to &lt;h6&gt; tag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510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B0CC2-1566-858C-5105-17FD7AEE2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masis MT Pro Black" panose="02040A04050005020304" pitchFamily="18" charset="0"/>
              </a:rPr>
              <a:t>&lt;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  <a:latin typeface="Amasis MT Pro Black" panose="02040A04050005020304" pitchFamily="18" charset="0"/>
              </a:rPr>
              <a:t>hr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masis MT Pro Black" panose="02040A04050005020304" pitchFamily="18" charset="0"/>
              </a:rPr>
              <a:t>&gt; tag</a:t>
            </a:r>
            <a:endParaRPr lang="en-IN" dirty="0">
              <a:solidFill>
                <a:schemeClr val="accent3">
                  <a:lumMod val="7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EC94160-ED57-1EAE-4D9C-F6E8B39135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6744" y="3257727"/>
            <a:ext cx="902663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The 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hr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masis MT Pro Black" panose="02040A04050005020304" pitchFamily="18" charset="0"/>
              </a:rPr>
              <a:t>&gt; tag defines a thematic break in an HTML page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IN" sz="2800" dirty="0">
                <a:solidFill>
                  <a:srgbClr val="0000CD"/>
                </a:solidFill>
                <a:effectLst/>
              </a:rPr>
              <a:t>&lt;</a:t>
            </a:r>
            <a:r>
              <a:rPr lang="en-IN" sz="2800" dirty="0">
                <a:solidFill>
                  <a:srgbClr val="A52A2A"/>
                </a:solidFill>
                <a:effectLst/>
              </a:rPr>
              <a:t>hr</a:t>
            </a:r>
            <a:r>
              <a:rPr lang="en-IN" sz="2800" dirty="0">
                <a:solidFill>
                  <a:srgbClr val="FF0000"/>
                </a:solidFill>
                <a:effectLst/>
              </a:rPr>
              <a:t> style</a:t>
            </a:r>
            <a:r>
              <a:rPr lang="en-IN" sz="2800" dirty="0">
                <a:solidFill>
                  <a:srgbClr val="0000CD"/>
                </a:solidFill>
                <a:effectLst/>
              </a:rPr>
              <a:t>="height:30px"&gt;</a:t>
            </a:r>
            <a:r>
              <a:rPr lang="en-IN" sz="2800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575389"/>
      </p:ext>
    </p:extLst>
  </p:cSld>
  <p:clrMapOvr>
    <a:masterClrMapping/>
  </p:clrMapOvr>
</p:sld>
</file>

<file path=ppt/theme/theme1.xml><?xml version="1.0" encoding="utf-8"?>
<a:theme xmlns:a="http://schemas.openxmlformats.org/drawingml/2006/main" name="MarrakeshVTI">
  <a:themeElements>
    <a:clrScheme name="AnalogousFromDarkSeedLeftStep">
      <a:dk1>
        <a:srgbClr val="000000"/>
      </a:dk1>
      <a:lt1>
        <a:srgbClr val="FFFFFF"/>
      </a:lt1>
      <a:dk2>
        <a:srgbClr val="1B282F"/>
      </a:dk2>
      <a:lt2>
        <a:srgbClr val="F0F3F0"/>
      </a:lt2>
      <a:accent1>
        <a:srgbClr val="E42CDF"/>
      </a:accent1>
      <a:accent2>
        <a:srgbClr val="8A1AD2"/>
      </a:accent2>
      <a:accent3>
        <a:srgbClr val="502DE4"/>
      </a:accent3>
      <a:accent4>
        <a:srgbClr val="1A43D2"/>
      </a:accent4>
      <a:accent5>
        <a:srgbClr val="2CA2E4"/>
      </a:accent5>
      <a:accent6>
        <a:srgbClr val="17BFB6"/>
      </a:accent6>
      <a:hlink>
        <a:srgbClr val="3F7CBF"/>
      </a:hlink>
      <a:folHlink>
        <a:srgbClr val="7F7F7F"/>
      </a:folHlink>
    </a:clrScheme>
    <a:fontScheme name="Goudy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rakeshVTI" id="{DCD97A9B-DAE4-42FA-B2F9-0A5C34F43D6C}" vid="{A7163F41-974B-4A88-831F-D9DFFFE40C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1485</Words>
  <Application>Microsoft Office PowerPoint</Application>
  <PresentationFormat>Widescreen</PresentationFormat>
  <Paragraphs>153</Paragraphs>
  <Slides>25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Aharoni</vt:lpstr>
      <vt:lpstr>Amasis MT Pro Black</vt:lpstr>
      <vt:lpstr>Arial</vt:lpstr>
      <vt:lpstr>Bodoni MT Black</vt:lpstr>
      <vt:lpstr>Goudy Old Style</vt:lpstr>
      <vt:lpstr>MarrakeshVTI</vt:lpstr>
      <vt:lpstr>TAGS</vt:lpstr>
      <vt:lpstr>&lt;html&gt;&lt;/html&gt; TAG</vt:lpstr>
      <vt:lpstr>&lt;a&gt;&lt;/a&gt; tag</vt:lpstr>
      <vt:lpstr>&lt;body&gt;&lt;/body&gt; tag</vt:lpstr>
      <vt:lpstr>&lt;br&gt; &lt;/br&gt; tag</vt:lpstr>
      <vt:lpstr>&lt;div&gt; &lt;/div&gt; tag</vt:lpstr>
      <vt:lpstr>&lt;font&gt;&lt;/font&gt; tag</vt:lpstr>
      <vt:lpstr>&lt;h1&gt; to &lt;h6&gt; tag</vt:lpstr>
      <vt:lpstr>&lt;hr&gt; tag</vt:lpstr>
      <vt:lpstr>&lt;img&gt; tag</vt:lpstr>
      <vt:lpstr>&lt;sub&gt; tag</vt:lpstr>
      <vt:lpstr>&lt;sup tag&gt;</vt:lpstr>
      <vt:lpstr>&lt;title&gt;&lt;/title&gt; tag</vt:lpstr>
      <vt:lpstr>&lt;&gt;script tag</vt:lpstr>
      <vt:lpstr>&lt;video&gt; tag</vt:lpstr>
      <vt:lpstr>&lt;table&gt; tag</vt:lpstr>
      <vt:lpstr>&lt;strike&gt; tag</vt:lpstr>
      <vt:lpstr>&lt;footer&gt; tag</vt:lpstr>
      <vt:lpstr>&lt;main&gt; tag</vt:lpstr>
      <vt:lpstr> &lt;input&gt; tag</vt:lpstr>
      <vt:lpstr>&lt;picture&gt; tag</vt:lpstr>
      <vt:lpstr>&lt;abbr&gt; tag</vt:lpstr>
      <vt:lpstr>&lt;del&gt; tag</vt:lpstr>
      <vt:lpstr>&lt;map&gt; tag</vt:lpstr>
      <vt:lpstr>&lt;meter&gt; tag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TAGS</dc:title>
  <dc:creator>uglab</dc:creator>
  <cp:lastModifiedBy>uglab</cp:lastModifiedBy>
  <cp:revision>2</cp:revision>
  <dcterms:created xsi:type="dcterms:W3CDTF">2022-08-16T05:09:24Z</dcterms:created>
  <dcterms:modified xsi:type="dcterms:W3CDTF">2022-08-16T06:49:41Z</dcterms:modified>
</cp:coreProperties>
</file>

<file path=docProps/thumbnail.jpeg>
</file>